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59" r:id="rId4"/>
    <p:sldId id="257" r:id="rId5"/>
    <p:sldId id="258" r:id="rId6"/>
    <p:sldId id="260" r:id="rId7"/>
    <p:sldId id="263" r:id="rId8"/>
    <p:sldId id="262" r:id="rId9"/>
    <p:sldId id="261" r:id="rId10"/>
    <p:sldId id="265" r:id="rId11"/>
    <p:sldId id="264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16"/>
    <p:restoredTop sz="87311"/>
  </p:normalViewPr>
  <p:slideViewPr>
    <p:cSldViewPr snapToGrid="0" snapToObjects="1">
      <p:cViewPr varScale="1">
        <p:scale>
          <a:sx n="148" d="100"/>
          <a:sy n="148" d="100"/>
        </p:scale>
        <p:origin x="8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C83B1C-322C-8242-B0A7-64E254D570C6}" type="datetimeFigureOut">
              <a:rPr lang="en-US" smtClean="0"/>
              <a:t>6/11/20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D18556-B7F5-954A-90C0-4189DBAA4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61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give you some idea, currently to assemble an 800GB dataset on Cori KNL requires a minimum of 256 nodes, so 24TB of memory. And this is a small dataset, relatively speaking. We are planning to eventually assemble a 30TB dataset. The actual scaling of the requirements depends on the size of the underlying genome, but we can approximate that with the dataset size, assuming a certain read depth. So to go from 800GB to 30TB would take us to around 1PB of memory.</a:t>
            </a:r>
          </a:p>
          <a:p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that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mhm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takes about 40 mins to assemble the 800GB dataset on 256 KNL nodes, so we can also extrapolate from that to the time to assemble a really large dataset. e.g. for the 30TB dataset, we'd need roughly 11400 KNL nodes (for memory alone - more than on Cori), and it would take roughly 2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hrs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complete, assuming say around 30% strong scaling efficiency.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D18556-B7F5-954A-90C0-4189DBAA4F6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640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Streaming dynamic graphs w/concurrent fine grained multi-versioning</a:t>
            </a:r>
          </a:p>
          <a:p>
            <a:r>
              <a:rPr lang="en-US" dirty="0"/>
              <a:t>Given all of these applications:  Find </a:t>
            </a:r>
            <a:r>
              <a:rPr lang="en-US" dirty="0" err="1"/>
              <a:t>similarieies</a:t>
            </a:r>
            <a:r>
              <a:rPr lang="en-US" dirty="0"/>
              <a:t> that are common across the applications.</a:t>
            </a:r>
          </a:p>
          <a:p>
            <a:r>
              <a:rPr lang="en-US" dirty="0"/>
              <a:t>If all have different barriers and bottlenecks, then not as useful of a design.</a:t>
            </a:r>
          </a:p>
          <a:p>
            <a:r>
              <a:rPr lang="en-US" dirty="0"/>
              <a:t>We want to specialize for a pool of problems.</a:t>
            </a:r>
          </a:p>
          <a:p>
            <a:r>
              <a:rPr lang="en-US" dirty="0"/>
              <a:t>Report on the commonalities for these applications.</a:t>
            </a:r>
          </a:p>
          <a:p>
            <a:endParaRPr lang="en-US" dirty="0"/>
          </a:p>
          <a:p>
            <a:r>
              <a:rPr lang="en-US" dirty="0"/>
              <a:t>FY21 would be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D18556-B7F5-954A-90C0-4189DBAA4F6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122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Pulling graph and compressing into a sparse matrix.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D18556-B7F5-954A-90C0-4189DBAA4F6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670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Compliance:</a:t>
            </a:r>
          </a:p>
          <a:p>
            <a:r>
              <a:rPr lang="en-US" dirty="0"/>
              <a:t>Need to know whether I am able (or not able) to send a particular data element to a particular analyst</a:t>
            </a:r>
          </a:p>
          <a:p>
            <a:r>
              <a:rPr lang="en-US" dirty="0"/>
              <a:t>Keep it in mind as we develop (</a:t>
            </a:r>
            <a:r>
              <a:rPr lang="en-US"/>
              <a:t>practical maturity path)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D18556-B7F5-954A-90C0-4189DBAA4F6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542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0a26c38ab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0a26c38ab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1335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0a26c38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0a26c38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6983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0a26c38ab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0a26c38ab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349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02B46-3572-8145-9591-3A08808406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339F4E-8E47-104B-A16D-E02FBCBD9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22B77-C993-1847-A26E-247E45BCD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1CA03-6E10-D645-8507-CAF8EB12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6F276-51C8-5448-B8B3-D8E7F2B45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44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C2A4A-52DE-0140-86E0-2A1D66BBA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EFEA4D-7C61-0144-A514-5C66D6150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7BECC-1808-104F-AA00-984AEEA2D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7F48C-885E-A044-8826-E1E15B7B6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B3D40-3CEE-D94C-BC8D-A9E466581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07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88CF65-8B55-CF4E-B9BB-6E1CE5FDCB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ED7053-D1EB-6C4C-B486-FFC784098D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9B508-D1A0-5C44-AF50-FA8F9810E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F4E02-4332-D940-9CFD-48844606D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88F6C-2CF8-3F46-9D76-467C70658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283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20341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30967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67662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771237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904145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906352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321808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52925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281D9-1463-AD4F-8CDD-3845759EA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8BA4C-6DD5-7240-9E77-6BF969B62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703D0-36DA-694C-8088-6C8A00BD5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09826-2A5F-7442-AD87-5AD10B8AD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BCE7C-4F5B-0B46-BE32-891DD1D81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527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017191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65908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70393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0F2FE-7A18-0447-9F16-37DA9ED8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BC26E3-AEC3-B444-A9A3-CC5EBF491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74756-DF30-1546-9DDC-98D307772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E7276-E1A2-2441-ACAD-924E18C3C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D5493-52FE-9243-A844-88408D815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20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CDE35-D29E-324F-9461-629E1AB0A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60A5F-8C4D-F442-B06D-6330B3065B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5B68BE-AF01-EE4F-92B1-77C740B7C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07A1EA-4D82-B048-A94F-EAA05B91F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C07720-F4B7-204F-8D0C-4E8114695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40E12-868B-334D-9FFC-91BE4A198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237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CC51A-A892-3B45-84DF-84A5C976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21CDE-156A-EA41-B9C8-A6F4FE539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17430-8A15-924A-B6D3-7EA4151B0E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628AA-FCA3-1A4C-BF4A-338FA5A579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6AC1F5-7887-3345-BC74-D91690CE27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67DA1F-224A-4747-A523-BD91B47EF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9EA639-BB26-5E4C-AF06-1EF1B3E9E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8118F5-6FBD-9D49-A1F5-34B82962E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083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EADB-159B-674B-9911-7A73CD1E2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46B7C2-BADC-2742-9101-D40E8A0F8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276F11-BFE5-4D43-9248-EA4D4461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CF2C72-655D-5342-977F-235B01151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428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ED1CEB-0621-C74C-B048-6B52A4766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9AF165-5FEB-F741-AACB-8AF0A80B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D2CDC-9C98-B141-9565-EF067574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60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4EBA3-2F5B-4845-A6D6-6C11E8518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318C5-9138-BE45-A350-C2EE53219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E12AC9-0BCC-F54A-9B14-FAE4714F8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46874F-15E3-8949-935F-957C06660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DB124-536F-174D-A689-05D39D964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AA01B-3ABC-A941-AAA3-2828EADC9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13C04-E6D9-734C-AF12-C3955B71D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02E1C4-5EC1-B34B-8B4C-47C61BC6B7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53F99-2BDE-C944-AC7C-A5CCEDF191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55305A-A72C-DF42-B4F7-F776BBFD5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629FC-6B26-3A43-8186-E1AD0813C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33B7D-6BC8-4A4C-9138-DD0CEAECD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85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83292-49CB-D249-8375-233FF70B8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8BAF4-79BA-4343-939A-F49FFD56F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97DE0-B5EB-BB47-9023-9563A36CD6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F7484-55CD-1849-944C-4BDC6E212567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2E3DA-402E-9747-B828-10BBB90F81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AD2B3-E2CD-7A49-8B68-271AB0D1F1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008AC-0C6F-2147-89D7-E416511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53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lt2"/>
                </a:solidFill>
              </a:defRPr>
            </a:lvl1pPr>
            <a:lvl2pPr lvl="1" algn="r">
              <a:buNone/>
              <a:defRPr sz="1333">
                <a:solidFill>
                  <a:schemeClr val="lt2"/>
                </a:solidFill>
              </a:defRPr>
            </a:lvl2pPr>
            <a:lvl3pPr lvl="2" algn="r">
              <a:buNone/>
              <a:defRPr sz="1333">
                <a:solidFill>
                  <a:schemeClr val="lt2"/>
                </a:solidFill>
              </a:defRPr>
            </a:lvl3pPr>
            <a:lvl4pPr lvl="3" algn="r">
              <a:buNone/>
              <a:defRPr sz="1333">
                <a:solidFill>
                  <a:schemeClr val="lt2"/>
                </a:solidFill>
              </a:defRPr>
            </a:lvl4pPr>
            <a:lvl5pPr lvl="4" algn="r">
              <a:buNone/>
              <a:defRPr sz="1333">
                <a:solidFill>
                  <a:schemeClr val="lt2"/>
                </a:solidFill>
              </a:defRPr>
            </a:lvl5pPr>
            <a:lvl6pPr lvl="5" algn="r">
              <a:buNone/>
              <a:defRPr sz="1333">
                <a:solidFill>
                  <a:schemeClr val="lt2"/>
                </a:solidFill>
              </a:defRPr>
            </a:lvl6pPr>
            <a:lvl7pPr lvl="6" algn="r">
              <a:buNone/>
              <a:defRPr sz="1333">
                <a:solidFill>
                  <a:schemeClr val="lt2"/>
                </a:solidFill>
              </a:defRPr>
            </a:lvl7pPr>
            <a:lvl8pPr lvl="7" algn="r">
              <a:buNone/>
              <a:defRPr sz="1333">
                <a:solidFill>
                  <a:schemeClr val="lt2"/>
                </a:solidFill>
              </a:defRPr>
            </a:lvl8pPr>
            <a:lvl9pPr lvl="8" algn="r">
              <a:buNone/>
              <a:defRPr sz="1333">
                <a:solidFill>
                  <a:schemeClr val="lt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866461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819EE-57EC-E041-8394-E675DAA26A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Innovative USG SOW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73AD91-BE88-E943-BE0F-2F54FDCF7D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June 4, 2020</a:t>
            </a:r>
          </a:p>
        </p:txBody>
      </p:sp>
    </p:spTree>
    <p:extLst>
      <p:ext uri="{BB962C8B-B14F-4D97-AF65-F5344CB8AC3E}">
        <p14:creationId xmlns:p14="http://schemas.microsoft.com/office/powerpoint/2010/main" val="1681128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F38D45-003D-7340-8DD7-5B45C6A61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517" y="2876550"/>
            <a:ext cx="7127495" cy="39124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E90E93-EDC0-634A-B452-AD6936CED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9775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Opportunity for Streaming Graph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B18F9-8447-6947-832F-A7014647A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4805363"/>
          </a:xfrm>
        </p:spPr>
        <p:txBody>
          <a:bodyPr/>
          <a:lstStyle/>
          <a:p>
            <a:r>
              <a:rPr lang="en-US" dirty="0"/>
              <a:t>Use Recoding Engine for efficient compression/decompression of C-Tree elements</a:t>
            </a:r>
          </a:p>
          <a:p>
            <a:r>
              <a:rPr lang="en-US" dirty="0"/>
              <a:t>Use message queues and scratchpad for efficient handling of tree-walks for multi-versioning (Path Copying)</a:t>
            </a:r>
          </a:p>
          <a:p>
            <a:r>
              <a:rPr lang="en-US" dirty="0"/>
              <a:t>Make Aydin </a:t>
            </a:r>
            <a:r>
              <a:rPr lang="en-US" dirty="0" err="1"/>
              <a:t>Buluc</a:t>
            </a:r>
            <a:r>
              <a:rPr lang="en-US" dirty="0"/>
              <a:t> and John </a:t>
            </a:r>
            <a:r>
              <a:rPr lang="en-US" dirty="0" err="1"/>
              <a:t>Feo</a:t>
            </a:r>
            <a:r>
              <a:rPr lang="en-US" dirty="0"/>
              <a:t> happy!</a:t>
            </a:r>
          </a:p>
          <a:p>
            <a:r>
              <a:rPr lang="en-US" dirty="0"/>
              <a:t>Enable database update concurrently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C0AE30-BDC3-A842-9083-07483615A8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79" t="51621"/>
          <a:stretch/>
        </p:blipFill>
        <p:spPr>
          <a:xfrm>
            <a:off x="288189" y="4207714"/>
            <a:ext cx="4779111" cy="25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078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6CA24-F96D-AF4A-B3DC-5BFD464F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Errata on </a:t>
            </a:r>
            <a:r>
              <a:rPr lang="en-US" b="1" dirty="0" err="1">
                <a:solidFill>
                  <a:schemeClr val="accent2"/>
                </a:solidFill>
              </a:rPr>
              <a:t>MsgQ’s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2D8E4-615A-DE4D-B69D-0F353ADC6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ARM Queues: </a:t>
            </a:r>
          </a:p>
          <a:p>
            <a:pPr lvl="1"/>
            <a:r>
              <a:rPr lang="en-US" dirty="0"/>
              <a:t>Deep bug discovered in Gem5 Virtual Link implementation (potentially abandoning current simulator if fixing bug is too deep inside of GEM5)</a:t>
            </a:r>
          </a:p>
          <a:p>
            <a:pPr lvl="1"/>
            <a:r>
              <a:rPr lang="en-US" dirty="0"/>
              <a:t>LBL looking at cleaner Gem5 CC model (Arm will look too)</a:t>
            </a:r>
          </a:p>
          <a:p>
            <a:pPr lvl="1"/>
            <a:r>
              <a:rPr lang="en-US" dirty="0"/>
              <a:t>Establish bi-weekly meeting slot with Arm/Johnathan Beard for </a:t>
            </a:r>
            <a:r>
              <a:rPr lang="en-US" dirty="0" err="1"/>
              <a:t>MsgQ</a:t>
            </a:r>
            <a:r>
              <a:rPr lang="en-US" dirty="0"/>
              <a:t>.</a:t>
            </a:r>
          </a:p>
          <a:p>
            <a:r>
              <a:rPr lang="en-US" b="1" dirty="0"/>
              <a:t>Google Message Queues: </a:t>
            </a:r>
            <a:r>
              <a:rPr lang="en-US" dirty="0" err="1"/>
              <a:t>nanomsg</a:t>
            </a:r>
            <a:endParaRPr lang="en-US" dirty="0"/>
          </a:p>
          <a:p>
            <a:pPr lvl="1"/>
            <a:r>
              <a:rPr lang="en-US" dirty="0"/>
              <a:t>Similar to our </a:t>
            </a:r>
            <a:r>
              <a:rPr lang="en-US" dirty="0" err="1"/>
              <a:t>TieQueues</a:t>
            </a:r>
            <a:endParaRPr lang="en-US" dirty="0"/>
          </a:p>
          <a:p>
            <a:pPr lvl="1"/>
            <a:r>
              <a:rPr lang="en-US" dirty="0"/>
              <a:t>Supports patterns (pipeline, one-to-many and many-to-one) for patterns that would otherwise create complex congestion avoidances cases.</a:t>
            </a:r>
          </a:p>
          <a:p>
            <a:r>
              <a:rPr lang="en-US" b="1" dirty="0"/>
              <a:t>Amazon Message Queues: </a:t>
            </a:r>
            <a:r>
              <a:rPr lang="en-US" dirty="0"/>
              <a:t>SQS… simple queue service</a:t>
            </a:r>
          </a:p>
          <a:p>
            <a:pPr lvl="1"/>
            <a:r>
              <a:rPr lang="en-US" dirty="0"/>
              <a:t>High throughput mode (out of order) and strictly ordered/</a:t>
            </a:r>
            <a:r>
              <a:rPr lang="en-US" dirty="0" err="1"/>
              <a:t>fifo</a:t>
            </a:r>
            <a:r>
              <a:rPr lang="en-US" dirty="0"/>
              <a:t> mode (in-order)</a:t>
            </a:r>
          </a:p>
        </p:txBody>
      </p:sp>
    </p:spTree>
    <p:extLst>
      <p:ext uri="{BB962C8B-B14F-4D97-AF65-F5344CB8AC3E}">
        <p14:creationId xmlns:p14="http://schemas.microsoft.com/office/powerpoint/2010/main" val="2098976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UT - Message Queueing</a:t>
            </a: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415600" y="1427200"/>
            <a:ext cx="11360800" cy="493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Caught one big factor preventing gem5 timing result from following the trend observed in Raspberry Pi4 measurement </a:t>
            </a:r>
            <a:endParaRPr dirty="0"/>
          </a:p>
          <a:p>
            <a:endParaRPr lang="en" dirty="0"/>
          </a:p>
          <a:p>
            <a:r>
              <a:rPr lang="en" dirty="0"/>
              <a:t>Testing Virtual Link implementation in gem5 with two multi-threaded microbenchmarks: </a:t>
            </a:r>
            <a:r>
              <a:rPr lang="en" dirty="0" err="1"/>
              <a:t>pingpong</a:t>
            </a:r>
            <a:r>
              <a:rPr lang="en" dirty="0"/>
              <a:t>, </a:t>
            </a:r>
            <a:r>
              <a:rPr lang="en" dirty="0" err="1"/>
              <a:t>bitonic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routing device buffer exhausting leads to dead locks: prevision </a:t>
            </a:r>
            <a:r>
              <a:rPr lang="en" dirty="0" err="1"/>
              <a:t>libvl</a:t>
            </a:r>
            <a:r>
              <a:rPr lang="en" dirty="0"/>
              <a:t> to remove the limitation on number of </a:t>
            </a:r>
            <a:r>
              <a:rPr lang="en" dirty="0" err="1"/>
              <a:t>cachelines</a:t>
            </a:r>
            <a:r>
              <a:rPr lang="en" dirty="0"/>
              <a:t> as secondary buffer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 err="1"/>
              <a:t>Misc</a:t>
            </a:r>
            <a:r>
              <a:rPr lang="en" dirty="0"/>
              <a:t> register SPA failed to set </a:t>
            </a:r>
            <a:r>
              <a:rPr lang="en" dirty="0" err="1"/>
              <a:t>depadency</a:t>
            </a:r>
            <a:r>
              <a:rPr lang="en" dirty="0"/>
              <a:t> between SVAC and FSVAC: insert DMB or set memory barrier flag for FSVAC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unknown issue causing threads not joining even all the </a:t>
            </a:r>
            <a:r>
              <a:rPr lang="en" dirty="0" err="1"/>
              <a:t>cachelines</a:t>
            </a:r>
            <a:r>
              <a:rPr lang="en" dirty="0"/>
              <a:t> seems have been passed correctly 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8A809-D53B-4643-82A6-A697F2B11653}"/>
              </a:ext>
            </a:extLst>
          </p:cNvPr>
          <p:cNvSpPr txBox="1"/>
          <p:nvPr/>
        </p:nvSpPr>
        <p:spPr>
          <a:xfrm>
            <a:off x="10808898" y="6431033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Arm &amp; UT</a:t>
            </a:r>
          </a:p>
        </p:txBody>
      </p:sp>
    </p:spTree>
    <p:extLst>
      <p:ext uri="{BB962C8B-B14F-4D97-AF65-F5344CB8AC3E}">
        <p14:creationId xmlns:p14="http://schemas.microsoft.com/office/powerpoint/2010/main" val="341872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UT - Message Queueing</a:t>
            </a:r>
            <a:endParaRPr/>
          </a:p>
        </p:txBody>
      </p:sp>
      <p:graphicFrame>
        <p:nvGraphicFramePr>
          <p:cNvPr id="138" name="Google Shape;138;p25"/>
          <p:cNvGraphicFramePr/>
          <p:nvPr/>
        </p:nvGraphicFramePr>
        <p:xfrm>
          <a:off x="842834" y="1383833"/>
          <a:ext cx="10506333" cy="18744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742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1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2319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rgbClr val="FFFFFF"/>
                          </a:solidFill>
                        </a:rPr>
                        <a:t>time per round (ns)</a:t>
                      </a:r>
                      <a:endParaRPr sz="25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solidFill>
                            <a:srgbClr val="FFFF00"/>
                          </a:solidFill>
                        </a:rPr>
                        <a:t>nosce</a:t>
                      </a:r>
                      <a:endParaRPr sz="2500" b="1">
                        <a:solidFill>
                          <a:srgbClr val="FFFF00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solidFill>
                            <a:srgbClr val="FFFF00"/>
                          </a:solidFill>
                        </a:rPr>
                        <a:t>civac</a:t>
                      </a:r>
                      <a:endParaRPr sz="2500" b="1">
                        <a:solidFill>
                          <a:srgbClr val="FFFF00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solidFill>
                            <a:srgbClr val="FFFFFF"/>
                          </a:solidFill>
                        </a:rPr>
                        <a:t>ratio</a:t>
                      </a:r>
                      <a:endParaRPr sz="2500" b="1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319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 b="1">
                          <a:solidFill>
                            <a:srgbClr val="FFFFFF"/>
                          </a:solidFill>
                        </a:rPr>
                        <a:t>65536x16@Raspi4</a:t>
                      </a:r>
                      <a:endParaRPr sz="2500" b="1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rgbClr val="FFFFFF"/>
                          </a:solidFill>
                        </a:rPr>
                        <a:t>194.07</a:t>
                      </a:r>
                      <a:endParaRPr sz="25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rgbClr val="FFFFFF"/>
                          </a:solidFill>
                        </a:rPr>
                        <a:t>306.85</a:t>
                      </a:r>
                      <a:endParaRPr sz="25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rgbClr val="FFFFFF"/>
                          </a:solidFill>
                        </a:rPr>
                        <a:t>1.58</a:t>
                      </a:r>
                      <a:endParaRPr sz="25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19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500" b="1">
                          <a:solidFill>
                            <a:srgbClr val="FFFFFF"/>
                          </a:solidFill>
                        </a:rPr>
                        <a:t>65536x16@Gem5</a:t>
                      </a:r>
                      <a:endParaRPr sz="2500" b="1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rgbClr val="FFFFFF"/>
                          </a:solidFill>
                        </a:rPr>
                        <a:t>130.74</a:t>
                      </a:r>
                      <a:endParaRPr sz="25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rgbClr val="FFFFFF"/>
                          </a:solidFill>
                        </a:rPr>
                        <a:t>134.24</a:t>
                      </a:r>
                      <a:endParaRPr sz="25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500">
                          <a:solidFill>
                            <a:srgbClr val="FFFFFF"/>
                          </a:solidFill>
                        </a:rPr>
                        <a:t>1.03</a:t>
                      </a:r>
                      <a:endParaRPr sz="25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9" name="Google Shape;139;p25"/>
          <p:cNvSpPr/>
          <p:nvPr/>
        </p:nvSpPr>
        <p:spPr>
          <a:xfrm>
            <a:off x="1147700" y="3138300"/>
            <a:ext cx="1768800" cy="114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133" b="1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Core 1</a:t>
            </a:r>
            <a:endParaRPr sz="2133" b="1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2133" b="1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producer</a:t>
            </a:r>
            <a:endParaRPr sz="2133" b="1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/>
          <p:nvPr/>
        </p:nvSpPr>
        <p:spPr>
          <a:xfrm>
            <a:off x="9427967" y="3138300"/>
            <a:ext cx="1768800" cy="114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133" b="1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Core 2</a:t>
            </a:r>
            <a:endParaRPr sz="2133" b="1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algn="ctr" defTabSz="1219170">
              <a:buClr>
                <a:srgbClr val="000000"/>
              </a:buClr>
            </a:pPr>
            <a:r>
              <a:rPr lang="en" sz="2133" b="1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consumer</a:t>
            </a:r>
            <a:endParaRPr sz="2133" b="1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1" name="Google Shape;141;p25"/>
          <p:cNvSpPr/>
          <p:nvPr/>
        </p:nvSpPr>
        <p:spPr>
          <a:xfrm>
            <a:off x="639633" y="4996267"/>
            <a:ext cx="3857200" cy="432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prod.L1D</a:t>
            </a: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2" name="Google Shape;142;p25"/>
          <p:cNvSpPr txBox="1"/>
          <p:nvPr/>
        </p:nvSpPr>
        <p:spPr>
          <a:xfrm>
            <a:off x="2859167" y="4149800"/>
            <a:ext cx="21484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1867" kern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filling line by line with rand()</a:t>
            </a: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3" name="Google Shape;143;p25"/>
          <p:cNvSpPr/>
          <p:nvPr/>
        </p:nvSpPr>
        <p:spPr>
          <a:xfrm rot="5400000">
            <a:off x="2220167" y="4471684"/>
            <a:ext cx="470400" cy="3388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4" name="Google Shape;144;p25"/>
          <p:cNvSpPr/>
          <p:nvPr/>
        </p:nvSpPr>
        <p:spPr>
          <a:xfrm>
            <a:off x="639633" y="5820333"/>
            <a:ext cx="10709600" cy="432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L2</a:t>
            </a: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5" name="Google Shape;145;p25"/>
          <p:cNvSpPr txBox="1"/>
          <p:nvPr/>
        </p:nvSpPr>
        <p:spPr>
          <a:xfrm>
            <a:off x="263600" y="6307900"/>
            <a:ext cx="7450400" cy="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1867" b="1" kern="0">
                <a:solidFill>
                  <a:srgbClr val="FFFF00"/>
                </a:solidFill>
                <a:latin typeface="Arial"/>
                <a:cs typeface="Arial"/>
                <a:sym typeface="Arial"/>
              </a:rPr>
              <a:t>civac</a:t>
            </a:r>
            <a:r>
              <a:rPr lang="en" sz="1867" b="1" kern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 </a:t>
            </a:r>
            <a:r>
              <a:rPr lang="en" sz="1867" kern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flushes the cacheline all the way to memory</a:t>
            </a: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46" name="Google Shape;146;p25"/>
          <p:cNvCxnSpPr>
            <a:stCxn id="139" idx="2"/>
            <a:endCxn id="145" idx="1"/>
          </p:cNvCxnSpPr>
          <p:nvPr/>
        </p:nvCxnSpPr>
        <p:spPr>
          <a:xfrm rot="5400000">
            <a:off x="5100" y="4544500"/>
            <a:ext cx="2285600" cy="1768400"/>
          </a:xfrm>
          <a:prstGeom prst="curvedConnector4">
            <a:avLst>
              <a:gd name="adj1" fmla="val 14987"/>
              <a:gd name="adj2" fmla="val 104273"/>
            </a:avLst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7" name="Google Shape;147;p25"/>
          <p:cNvSpPr txBox="1"/>
          <p:nvPr/>
        </p:nvSpPr>
        <p:spPr>
          <a:xfrm>
            <a:off x="1977567" y="5328500"/>
            <a:ext cx="3131600" cy="5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1867" b="1" kern="0">
                <a:solidFill>
                  <a:srgbClr val="FFFF00"/>
                </a:solidFill>
                <a:latin typeface="Arial"/>
                <a:cs typeface="Arial"/>
                <a:sym typeface="Arial"/>
              </a:rPr>
              <a:t>nosce</a:t>
            </a:r>
            <a:r>
              <a:rPr lang="en" sz="1867" kern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 keeps in L1D</a:t>
            </a: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48" name="Google Shape;148;p25"/>
          <p:cNvCxnSpPr>
            <a:stCxn id="139" idx="3"/>
            <a:endCxn id="147" idx="3"/>
          </p:cNvCxnSpPr>
          <p:nvPr/>
        </p:nvCxnSpPr>
        <p:spPr>
          <a:xfrm>
            <a:off x="2916500" y="3712100"/>
            <a:ext cx="2192800" cy="1880000"/>
          </a:xfrm>
          <a:prstGeom prst="curvedConnector3">
            <a:avLst>
              <a:gd name="adj1" fmla="val 114473"/>
            </a:avLst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9" name="Google Shape;149;p25"/>
          <p:cNvSpPr/>
          <p:nvPr/>
        </p:nvSpPr>
        <p:spPr>
          <a:xfrm>
            <a:off x="7491967" y="4996267"/>
            <a:ext cx="3857200" cy="432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1867" ker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cons.L1D</a:t>
            </a: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6488233" y="3206887"/>
            <a:ext cx="2770400" cy="1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1867" kern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find the max in the shared cachelines from</a:t>
            </a: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defTabSz="1219170">
              <a:buClr>
                <a:srgbClr val="000000"/>
              </a:buClr>
            </a:pPr>
            <a:r>
              <a:rPr lang="en" sz="1867" kern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		prod.L1D</a:t>
            </a: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defTabSz="1219170">
              <a:buClr>
                <a:srgbClr val="000000"/>
              </a:buClr>
            </a:pPr>
            <a:r>
              <a:rPr lang="en" sz="1867" kern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		L2</a:t>
            </a: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defTabSz="1219170">
              <a:buClr>
                <a:srgbClr val="000000"/>
              </a:buClr>
            </a:pPr>
            <a:r>
              <a:rPr lang="en" sz="1867" kern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		memory</a:t>
            </a:r>
            <a:endParaRPr sz="1867" kern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51" name="Google Shape;151;p25"/>
          <p:cNvSpPr/>
          <p:nvPr/>
        </p:nvSpPr>
        <p:spPr>
          <a:xfrm rot="-5400000">
            <a:off x="10077167" y="4471667"/>
            <a:ext cx="470400" cy="3388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52" name="Google Shape;152;p25"/>
          <p:cNvCxnSpPr>
            <a:endCxn id="149" idx="1"/>
          </p:cNvCxnSpPr>
          <p:nvPr/>
        </p:nvCxnSpPr>
        <p:spPr>
          <a:xfrm rot="10800000" flipH="1">
            <a:off x="4459167" y="5212667"/>
            <a:ext cx="3032800" cy="18000"/>
          </a:xfrm>
          <a:prstGeom prst="straightConnector1">
            <a:avLst/>
          </a:prstGeom>
          <a:noFill/>
          <a:ln w="19050" cap="flat" cmpd="sng">
            <a:solidFill>
              <a:srgbClr val="93C47D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53" name="Google Shape;153;p25"/>
          <p:cNvCxnSpPr>
            <a:stCxn id="144" idx="0"/>
            <a:endCxn id="149" idx="2"/>
          </p:cNvCxnSpPr>
          <p:nvPr/>
        </p:nvCxnSpPr>
        <p:spPr>
          <a:xfrm rot="10800000" flipH="1">
            <a:off x="5994433" y="5429133"/>
            <a:ext cx="3426000" cy="391200"/>
          </a:xfrm>
          <a:prstGeom prst="straightConnector1">
            <a:avLst/>
          </a:prstGeom>
          <a:noFill/>
          <a:ln w="19050" cap="flat" cmpd="sng">
            <a:solidFill>
              <a:srgbClr val="6D9EEB"/>
            </a:solidFill>
            <a:prstDash val="dashDot"/>
            <a:round/>
            <a:headEnd type="none" w="med" len="med"/>
            <a:tailEnd type="triangle" w="med" len="med"/>
          </a:ln>
        </p:spPr>
      </p:cxnSp>
      <p:cxnSp>
        <p:nvCxnSpPr>
          <p:cNvPr id="154" name="Google Shape;154;p25"/>
          <p:cNvCxnSpPr>
            <a:endCxn id="149" idx="2"/>
          </p:cNvCxnSpPr>
          <p:nvPr/>
        </p:nvCxnSpPr>
        <p:spPr>
          <a:xfrm rot="10800000" flipH="1">
            <a:off x="6773367" y="5429067"/>
            <a:ext cx="2647200" cy="1344400"/>
          </a:xfrm>
          <a:prstGeom prst="straightConnector1">
            <a:avLst/>
          </a:prstGeom>
          <a:noFill/>
          <a:ln w="19050" cap="flat" cmpd="sng">
            <a:solidFill>
              <a:srgbClr val="F6B26B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155" name="Google Shape;155;p25"/>
          <p:cNvCxnSpPr/>
          <p:nvPr/>
        </p:nvCxnSpPr>
        <p:spPr>
          <a:xfrm>
            <a:off x="6615300" y="4076433"/>
            <a:ext cx="917200" cy="0"/>
          </a:xfrm>
          <a:prstGeom prst="straightConnector1">
            <a:avLst/>
          </a:prstGeom>
          <a:noFill/>
          <a:ln w="19050" cap="flat" cmpd="sng">
            <a:solidFill>
              <a:srgbClr val="93C47D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56" name="Google Shape;156;p25"/>
          <p:cNvCxnSpPr/>
          <p:nvPr/>
        </p:nvCxnSpPr>
        <p:spPr>
          <a:xfrm>
            <a:off x="6615300" y="4317263"/>
            <a:ext cx="917200" cy="0"/>
          </a:xfrm>
          <a:prstGeom prst="straightConnector1">
            <a:avLst/>
          </a:prstGeom>
          <a:noFill/>
          <a:ln w="19050" cap="flat" cmpd="sng">
            <a:solidFill>
              <a:srgbClr val="6D9EEB"/>
            </a:solidFill>
            <a:prstDash val="dashDot"/>
            <a:round/>
            <a:headEnd type="none" w="med" len="med"/>
            <a:tailEnd type="triangle" w="med" len="med"/>
          </a:ln>
        </p:spPr>
      </p:cxnSp>
      <p:cxnSp>
        <p:nvCxnSpPr>
          <p:cNvPr id="157" name="Google Shape;157;p25"/>
          <p:cNvCxnSpPr/>
          <p:nvPr/>
        </p:nvCxnSpPr>
        <p:spPr>
          <a:xfrm>
            <a:off x="6615300" y="4584433"/>
            <a:ext cx="917200" cy="0"/>
          </a:xfrm>
          <a:prstGeom prst="straightConnector1">
            <a:avLst/>
          </a:prstGeom>
          <a:noFill/>
          <a:ln w="19050" cap="flat" cmpd="sng">
            <a:solidFill>
              <a:srgbClr val="F6B26B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188BA0E-3215-A24B-BCD1-2DFD0B137482}"/>
              </a:ext>
            </a:extLst>
          </p:cNvPr>
          <p:cNvSpPr txBox="1"/>
          <p:nvPr/>
        </p:nvSpPr>
        <p:spPr>
          <a:xfrm>
            <a:off x="10808898" y="6431033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Arm &amp; UT</a:t>
            </a:r>
          </a:p>
        </p:txBody>
      </p:sp>
    </p:spTree>
    <p:extLst>
      <p:ext uri="{BB962C8B-B14F-4D97-AF65-F5344CB8AC3E}">
        <p14:creationId xmlns:p14="http://schemas.microsoft.com/office/powerpoint/2010/main" val="1515998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UT - Message Queueing</a:t>
            </a:r>
            <a:endParaRPr/>
          </a:p>
        </p:txBody>
      </p:sp>
      <p:graphicFrame>
        <p:nvGraphicFramePr>
          <p:cNvPr id="163" name="Google Shape;163;p26"/>
          <p:cNvGraphicFramePr/>
          <p:nvPr>
            <p:extLst>
              <p:ext uri="{D42A27DB-BD31-4B8C-83A1-F6EECF244321}">
                <p14:modId xmlns:p14="http://schemas.microsoft.com/office/powerpoint/2010/main" val="3487877323"/>
              </p:ext>
            </p:extLst>
          </p:nvPr>
        </p:nvGraphicFramePr>
        <p:xfrm>
          <a:off x="842833" y="1238884"/>
          <a:ext cx="10506333" cy="278411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742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1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21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time per round (ns)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00"/>
                          </a:solidFill>
                        </a:rPr>
                        <a:t>nosce</a:t>
                      </a:r>
                      <a:endParaRPr sz="1800" b="1">
                        <a:solidFill>
                          <a:srgbClr val="FFFF00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00"/>
                          </a:solidFill>
                        </a:rPr>
                        <a:t>civac</a:t>
                      </a:r>
                      <a:endParaRPr sz="1800" b="1">
                        <a:solidFill>
                          <a:srgbClr val="FFFF00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ratio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21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rgbClr val="FFFFFF"/>
                          </a:solidFill>
                        </a:rPr>
                        <a:t>65536x16@Raspi4</a:t>
                      </a:r>
                      <a:endParaRPr sz="1800" b="1" dirty="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194.07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306.85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1.58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26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65536x16@Gem5 (TaggedPrefetcher)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</a:rPr>
                        <a:t>130.74</a:t>
                      </a:r>
                      <a:endParaRPr sz="1800" dirty="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134.24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1.03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26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65536x16@Gem5 (StridePrefetcher)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131.02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134.07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1.02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262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65536x16@Gem5 (No prefetcher)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130.96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166.57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</a:rPr>
                        <a:t>1.27</a:t>
                      </a:r>
                      <a:endParaRPr sz="1800" dirty="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4" name="Google Shape;164;p26"/>
          <p:cNvSpPr/>
          <p:nvPr/>
        </p:nvSpPr>
        <p:spPr>
          <a:xfrm>
            <a:off x="8297333" y="5813767"/>
            <a:ext cx="112800" cy="75200"/>
          </a:xfrm>
          <a:prstGeom prst="flowChartConnector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aphicFrame>
        <p:nvGraphicFramePr>
          <p:cNvPr id="165" name="Google Shape;165;p26"/>
          <p:cNvGraphicFramePr/>
          <p:nvPr>
            <p:extLst>
              <p:ext uri="{D42A27DB-BD31-4B8C-83A1-F6EECF244321}">
                <p14:modId xmlns:p14="http://schemas.microsoft.com/office/powerpoint/2010/main" val="155780331"/>
              </p:ext>
            </p:extLst>
          </p:nvPr>
        </p:nvGraphicFramePr>
        <p:xfrm>
          <a:off x="843031" y="4046255"/>
          <a:ext cx="10506135" cy="232946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742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05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05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05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05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605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6056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823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1st access of cacheline hits L1/L2/mem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 err="1">
                          <a:solidFill>
                            <a:srgbClr val="FFFF00"/>
                          </a:solidFill>
                        </a:rPr>
                        <a:t>nosce</a:t>
                      </a:r>
                      <a:endParaRPr sz="1800" b="1" dirty="0">
                        <a:solidFill>
                          <a:srgbClr val="FFFF00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FFFF00"/>
                          </a:solidFill>
                        </a:rPr>
                        <a:t>civac</a:t>
                      </a:r>
                      <a:endParaRPr sz="1800" b="1">
                        <a:solidFill>
                          <a:srgbClr val="FFFF00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23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1" dirty="0">
                          <a:solidFill>
                            <a:srgbClr val="FFFFFF"/>
                          </a:solidFill>
                        </a:rPr>
                        <a:t>65536x16@Gem5 (No prefetcher)</a:t>
                      </a:r>
                      <a:endParaRPr sz="1800" dirty="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65521 / 0 / 0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0 / 0 / 65521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23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65536x16@Gem5 (StridePrefetcher)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65522 / 0 / 0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0 / 63469 / 2034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23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1">
                          <a:solidFill>
                            <a:srgbClr val="FFFFFF"/>
                          </a:solidFill>
                        </a:rPr>
                        <a:t>65536x16@Gem5 (TaggedPrefetcher)</a:t>
                      </a:r>
                      <a:endParaRPr sz="1800" b="1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65521 / 0 / 0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</a:rPr>
                        <a:t>0 / 64048 / 1024</a:t>
                      </a:r>
                      <a:endParaRPr sz="1800" dirty="0">
                        <a:solidFill>
                          <a:srgbClr val="FFFFFF"/>
                        </a:solidFill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6" name="Google Shape;166;p26"/>
          <p:cNvSpPr txBox="1"/>
          <p:nvPr/>
        </p:nvSpPr>
        <p:spPr>
          <a:xfrm>
            <a:off x="244600" y="6254033"/>
            <a:ext cx="11664800" cy="5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r>
              <a:rPr lang="en" sz="1867" kern="0">
                <a:solidFill>
                  <a:srgbClr val="FF0000"/>
                </a:solidFill>
                <a:latin typeface="Arial"/>
                <a:cs typeface="Arial"/>
                <a:sym typeface="Arial"/>
              </a:rPr>
              <a:t>Prefeching causes mismatch: Cortex A72 has L2 prefetcher biased by CIVAC execution, but gem5 does not </a:t>
            </a:r>
            <a:endParaRPr sz="1867" kern="0">
              <a:solidFill>
                <a:srgbClr val="FF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D3E0E0-2E0D-CD44-9915-1346744556B6}"/>
              </a:ext>
            </a:extLst>
          </p:cNvPr>
          <p:cNvSpPr txBox="1"/>
          <p:nvPr/>
        </p:nvSpPr>
        <p:spPr>
          <a:xfrm>
            <a:off x="10834777" y="6526833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Arm &amp; UT</a:t>
            </a:r>
          </a:p>
        </p:txBody>
      </p:sp>
    </p:spTree>
    <p:extLst>
      <p:ext uri="{BB962C8B-B14F-4D97-AF65-F5344CB8AC3E}">
        <p14:creationId xmlns:p14="http://schemas.microsoft.com/office/powerpoint/2010/main" val="1513628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1F84D-B92E-3D48-8BC7-16FE2C818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Challenge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54F3F-C9EE-5E4B-8CDA-2A14B5A3F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HipMER</a:t>
            </a:r>
            <a:r>
              <a:rPr lang="en-US" dirty="0"/>
              <a:t> (LBNL):  </a:t>
            </a:r>
            <a:r>
              <a:rPr lang="en-US" dirty="0" err="1"/>
              <a:t>Denovo</a:t>
            </a:r>
            <a:r>
              <a:rPr lang="en-US" dirty="0"/>
              <a:t> Genomic Assembly</a:t>
            </a:r>
          </a:p>
          <a:p>
            <a:pPr lvl="1"/>
            <a:r>
              <a:rPr lang="en-US" dirty="0"/>
              <a:t>30TB dataset would require 1PB memory</a:t>
            </a:r>
          </a:p>
          <a:p>
            <a:pPr lvl="1"/>
            <a:r>
              <a:rPr lang="en-US" dirty="0"/>
              <a:t>Requires 11400 KNL nodes for memory alone, and takes 2 hours to assemble</a:t>
            </a:r>
          </a:p>
          <a:p>
            <a:pPr lvl="1"/>
            <a:r>
              <a:rPr lang="en-US" dirty="0"/>
              <a:t>Would like to enable continuous incremental update of database rather than re-running each time there is a change (streaming graph with rolling analytics)</a:t>
            </a:r>
          </a:p>
          <a:p>
            <a:r>
              <a:rPr lang="en-US" dirty="0" err="1"/>
              <a:t>HipMCL</a:t>
            </a:r>
            <a:r>
              <a:rPr lang="en-US" dirty="0">
                <a:sym typeface="Wingdings" pitchFamily="2" charset="2"/>
              </a:rPr>
              <a:t> (LBNL) : </a:t>
            </a:r>
            <a:endParaRPr lang="en-US" dirty="0"/>
          </a:p>
          <a:p>
            <a:r>
              <a:rPr lang="en-US" dirty="0"/>
              <a:t>Genomic Similarity Analysis / CANDLE (ANL) :</a:t>
            </a:r>
          </a:p>
          <a:p>
            <a:r>
              <a:rPr lang="en-US" dirty="0"/>
              <a:t>Protein Similarity (PNNL) :</a:t>
            </a:r>
          </a:p>
        </p:txBody>
      </p:sp>
    </p:spTree>
    <p:extLst>
      <p:ext uri="{BB962C8B-B14F-4D97-AF65-F5344CB8AC3E}">
        <p14:creationId xmlns:p14="http://schemas.microsoft.com/office/powerpoint/2010/main" val="239688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D5CF1-5DD8-0D43-BB0B-D92C26A01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SOW: Short Term Goals (6 months)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D4BCF-8232-974B-A134-7D8293C2C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5474"/>
            <a:ext cx="10515600" cy="5199017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Collect challenge application codes and datasets</a:t>
            </a:r>
          </a:p>
          <a:p>
            <a:pPr lvl="1"/>
            <a:r>
              <a:rPr lang="en-US" dirty="0"/>
              <a:t>Ensure they build and run on HPC systems Cori and Theta</a:t>
            </a:r>
          </a:p>
          <a:p>
            <a:pPr lvl="1"/>
            <a:r>
              <a:rPr lang="en-US" dirty="0"/>
              <a:t>Target bioinformatics &amp; related graph applications </a:t>
            </a:r>
          </a:p>
          <a:p>
            <a:pPr lvl="1"/>
            <a:r>
              <a:rPr lang="en-US" b="1" dirty="0"/>
              <a:t>Deliverables</a:t>
            </a:r>
            <a:r>
              <a:rPr lang="en-US" dirty="0"/>
              <a:t>: Fully functioning benchmark codes to represent application requirements for challenge applications.  A baseline performance on contemporary HPC architectures.</a:t>
            </a:r>
          </a:p>
          <a:p>
            <a:r>
              <a:rPr lang="en-US" b="1" dirty="0"/>
              <a:t>Diagnose code barriers/bottlenecks:  And what are the commonalities (what are common barriers and motifs that we can design against)</a:t>
            </a:r>
          </a:p>
          <a:p>
            <a:pPr lvl="1"/>
            <a:r>
              <a:rPr lang="en-US" dirty="0"/>
              <a:t>Instrument code to identify resource requirements</a:t>
            </a:r>
          </a:p>
          <a:p>
            <a:pPr lvl="1"/>
            <a:r>
              <a:rPr lang="en-US" b="1" dirty="0"/>
              <a:t>Deliverable</a:t>
            </a:r>
            <a:r>
              <a:rPr lang="en-US" dirty="0"/>
              <a:t>: full code analysis with prioritized list of barriers and potential hardware/software remedies.</a:t>
            </a:r>
          </a:p>
          <a:p>
            <a:r>
              <a:rPr lang="en-US" b="1" dirty="0"/>
              <a:t>Develop predictive analytic model to explore design alternatives (possible phase 2)</a:t>
            </a:r>
          </a:p>
          <a:p>
            <a:pPr lvl="1"/>
            <a:r>
              <a:rPr lang="en-US" dirty="0"/>
              <a:t>Explore architecture alternatives using models as an exploration tool</a:t>
            </a:r>
          </a:p>
          <a:p>
            <a:pPr lvl="1"/>
            <a:r>
              <a:rPr lang="en-US" dirty="0"/>
              <a:t>Use higher-fidelity “simulator” models where required</a:t>
            </a:r>
          </a:p>
          <a:p>
            <a:pPr lvl="1"/>
            <a:r>
              <a:rPr lang="en-US" b="1" dirty="0"/>
              <a:t>Deliverable</a:t>
            </a:r>
            <a:r>
              <a:rPr lang="en-US" dirty="0"/>
              <a:t>: Projections for how much improvement could be derived from alternative hardware and algorithm configurations (P38 alternatives)</a:t>
            </a:r>
          </a:p>
          <a:p>
            <a:r>
              <a:rPr lang="en-US" b="1" dirty="0"/>
              <a:t>Deliverable at endpoint: </a:t>
            </a:r>
            <a:r>
              <a:rPr lang="en-US" dirty="0"/>
              <a:t>A skeleton software/hardware design and projected performance.  All benchmark results and data.</a:t>
            </a:r>
          </a:p>
          <a:p>
            <a:r>
              <a:rPr lang="en-US" b="1" dirty="0"/>
              <a:t>Resources:  </a:t>
            </a:r>
          </a:p>
          <a:p>
            <a:pPr lvl="1"/>
            <a:r>
              <a:rPr lang="en-US" b="1" dirty="0"/>
              <a:t>LBNL</a:t>
            </a:r>
            <a:r>
              <a:rPr lang="en-US" dirty="0"/>
              <a:t>:  Shaikh </a:t>
            </a:r>
            <a:r>
              <a:rPr lang="en-US" dirty="0" err="1"/>
              <a:t>Arifuzzaman</a:t>
            </a:r>
            <a:r>
              <a:rPr lang="en-US" dirty="0"/>
              <a:t> (MSU/LBL) $46k summer salary, student $12.5k/month.  Julian Shun (MIT/LBL) $53k,  Thom </a:t>
            </a:r>
            <a:r>
              <a:rPr lang="en-US" dirty="0" err="1"/>
              <a:t>Popovici</a:t>
            </a:r>
            <a:r>
              <a:rPr lang="en-US" dirty="0"/>
              <a:t> (Postdoc) $12.5k/month  -&gt;  </a:t>
            </a:r>
            <a:r>
              <a:rPr lang="en-US" u="sng" dirty="0">
                <a:solidFill>
                  <a:srgbClr val="0070C0"/>
                </a:solidFill>
              </a:rPr>
              <a:t>for 6 months total is $249k</a:t>
            </a:r>
          </a:p>
          <a:p>
            <a:pPr lvl="1"/>
            <a:r>
              <a:rPr lang="en-US" dirty="0"/>
              <a:t>ANL: $300k </a:t>
            </a:r>
            <a:r>
              <a:rPr lang="en-US" dirty="0" err="1"/>
              <a:t>est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PNNL: </a:t>
            </a:r>
          </a:p>
        </p:txBody>
      </p:sp>
    </p:spTree>
    <p:extLst>
      <p:ext uri="{BB962C8B-B14F-4D97-AF65-F5344CB8AC3E}">
        <p14:creationId xmlns:p14="http://schemas.microsoft.com/office/powerpoint/2010/main" val="1011208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A659F-B8FC-C143-8A1F-03ECC8320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Longer Term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0C9F9-D1EC-A449-9F5D-617DF6885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Phase 1: </a:t>
            </a:r>
            <a:r>
              <a:rPr lang="en-US" dirty="0"/>
              <a:t>Code Diagnosis and model development</a:t>
            </a:r>
          </a:p>
          <a:p>
            <a:pPr lvl="1"/>
            <a:r>
              <a:rPr lang="en-US" b="1" dirty="0"/>
              <a:t>Deliverable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A skeleton software/hardware design and projected performance benefits of stated design over baseline.</a:t>
            </a:r>
          </a:p>
          <a:p>
            <a:pPr lvl="1"/>
            <a:r>
              <a:rPr lang="en-US" b="1" dirty="0"/>
              <a:t>Cost</a:t>
            </a:r>
            <a:r>
              <a:rPr lang="en-US" dirty="0"/>
              <a:t>:  LBL $250k, ANL ?, PNNL ?</a:t>
            </a:r>
          </a:p>
          <a:p>
            <a:pPr lvl="1"/>
            <a:r>
              <a:rPr lang="en-US" b="1" dirty="0"/>
              <a:t>Schedule</a:t>
            </a:r>
            <a:r>
              <a:rPr lang="en-US" dirty="0"/>
              <a:t>: 6 months from start of project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Phase 2: </a:t>
            </a:r>
            <a:r>
              <a:rPr lang="en-US" dirty="0"/>
              <a:t>Detailed Architecture development</a:t>
            </a:r>
          </a:p>
          <a:p>
            <a:pPr lvl="1"/>
            <a:r>
              <a:rPr lang="en-US" dirty="0"/>
              <a:t>Develop and document design specification (ANL, LBL)</a:t>
            </a:r>
          </a:p>
          <a:p>
            <a:pPr lvl="1"/>
            <a:r>
              <a:rPr lang="en-US" dirty="0"/>
              <a:t>Develop simulator/architectural model (bring in Sandia?)</a:t>
            </a:r>
          </a:p>
          <a:p>
            <a:pPr lvl="1"/>
            <a:r>
              <a:rPr lang="en-US" dirty="0"/>
              <a:t>Base software (Hal for system, PNNL &amp; MIT for algorithm/framework?)</a:t>
            </a:r>
          </a:p>
          <a:p>
            <a:pPr lvl="1"/>
            <a:r>
              <a:rPr lang="en-US" b="1" dirty="0"/>
              <a:t>Cost</a:t>
            </a:r>
            <a:r>
              <a:rPr lang="en-US" dirty="0"/>
              <a:t>: &lt;develop cost estimates &gt;</a:t>
            </a:r>
          </a:p>
          <a:p>
            <a:pPr lvl="1"/>
            <a:r>
              <a:rPr lang="en-US" b="1" dirty="0"/>
              <a:t>Schedule: </a:t>
            </a:r>
            <a:r>
              <a:rPr lang="en-US" dirty="0"/>
              <a:t>1 year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351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BEA76-331F-4445-B583-3251FC37B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Streaming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FA213-2B7A-B540-8450-00E95C72F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Single Version Systems </a:t>
            </a:r>
            <a:endParaRPr lang="en-US" b="1" dirty="0">
              <a:effectLst/>
            </a:endParaRPr>
          </a:p>
          <a:p>
            <a:pPr lvl="1"/>
            <a:r>
              <a:rPr lang="en-US" dirty="0"/>
              <a:t>Maintain a </a:t>
            </a:r>
            <a:r>
              <a:rPr lang="en-US" b="1" dirty="0"/>
              <a:t>single </a:t>
            </a:r>
            <a:r>
              <a:rPr lang="en-US" dirty="0"/>
              <a:t>version of the graph </a:t>
            </a:r>
          </a:p>
          <a:p>
            <a:pPr lvl="1"/>
            <a:r>
              <a:rPr lang="en-US" dirty="0"/>
              <a:t>Common approach in graph streaming(</a:t>
            </a:r>
            <a:r>
              <a:rPr lang="en-US" dirty="0" err="1"/>
              <a:t>e.g.,STINGER</a:t>
            </a:r>
            <a:r>
              <a:rPr lang="en-US" dirty="0"/>
              <a:t>, </a:t>
            </a:r>
            <a:r>
              <a:rPr lang="en-US" dirty="0" err="1"/>
              <a:t>cuSTINGER</a:t>
            </a:r>
            <a:r>
              <a:rPr lang="en-US" dirty="0"/>
              <a:t>, and </a:t>
            </a:r>
            <a:r>
              <a:rPr lang="en-US" dirty="0" err="1"/>
              <a:t>KickStarter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Need to separate queries from updates for serializability</a:t>
            </a:r>
          </a:p>
          <a:p>
            <a:endParaRPr lang="en-US" dirty="0"/>
          </a:p>
          <a:p>
            <a:r>
              <a:rPr lang="en-US" b="1" dirty="0"/>
              <a:t>Multi-Version Systems </a:t>
            </a:r>
          </a:p>
          <a:p>
            <a:pPr lvl="1"/>
            <a:r>
              <a:rPr lang="en-US" dirty="0"/>
              <a:t>Support multiple graph snapshots(</a:t>
            </a:r>
            <a:r>
              <a:rPr lang="en-US" dirty="0" err="1"/>
              <a:t>e.g.,LLAMA</a:t>
            </a:r>
            <a:r>
              <a:rPr lang="en-US" dirty="0"/>
              <a:t>, </a:t>
            </a:r>
            <a:r>
              <a:rPr lang="en-US" dirty="0" err="1"/>
              <a:t>Kineograph,and</a:t>
            </a:r>
            <a:r>
              <a:rPr lang="en-US" dirty="0"/>
              <a:t> some graph databases) </a:t>
            </a:r>
          </a:p>
          <a:p>
            <a:pPr lvl="1"/>
            <a:r>
              <a:rPr lang="en-US" dirty="0"/>
              <a:t>Snap shots are not space-efficient and lead to high latency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438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BBE31-1956-EE46-9620-1B3526FE1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2"/>
                </a:solidFill>
              </a:rPr>
              <a:t>Tree Representations (as opposed to </a:t>
            </a:r>
            <a:r>
              <a:rPr lang="en-US" sz="3200" b="1" dirty="0" err="1">
                <a:solidFill>
                  <a:schemeClr val="accent2"/>
                </a:solidFill>
              </a:rPr>
              <a:t>GraphBLAS</a:t>
            </a:r>
            <a:r>
              <a:rPr lang="en-US" sz="3200" b="1" dirty="0">
                <a:solidFill>
                  <a:schemeClr val="accent2"/>
                </a:solidFill>
              </a:rPr>
              <a:t>/</a:t>
            </a:r>
            <a:r>
              <a:rPr lang="en-US" sz="3200" b="1" dirty="0" err="1">
                <a:solidFill>
                  <a:schemeClr val="accent2"/>
                </a:solidFill>
              </a:rPr>
              <a:t>SparseMatrix</a:t>
            </a:r>
            <a:r>
              <a:rPr lang="en-US" sz="3200" b="1" dirty="0">
                <a:solidFill>
                  <a:schemeClr val="accent2"/>
                </a:solidFill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54A93-65DA-D441-BFCC-6E381395C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62974"/>
            <a:ext cx="5181600" cy="4813989"/>
          </a:xfrm>
        </p:spPr>
        <p:txBody>
          <a:bodyPr/>
          <a:lstStyle/>
          <a:p>
            <a:r>
              <a:rPr lang="en-US" b="1" dirty="0"/>
              <a:t>Advantages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Supports dynamic graphs</a:t>
            </a:r>
          </a:p>
          <a:p>
            <a:pPr lvl="1"/>
            <a:r>
              <a:rPr lang="en-US" dirty="0"/>
              <a:t>Can have analytics run concurrently with data ingest</a:t>
            </a:r>
          </a:p>
          <a:p>
            <a:pPr lvl="1"/>
            <a:r>
              <a:rPr lang="en-US" dirty="0"/>
              <a:t>With functional graphs, you can also do multi-versioning of graphs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A8CF7B-9DE2-4E4C-8D94-1DD749741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62974"/>
            <a:ext cx="5181600" cy="4813989"/>
          </a:xfrm>
        </p:spPr>
        <p:txBody>
          <a:bodyPr/>
          <a:lstStyle/>
          <a:p>
            <a:r>
              <a:rPr lang="en-US" b="1" dirty="0"/>
              <a:t>Disadvantages</a:t>
            </a:r>
          </a:p>
          <a:p>
            <a:pPr lvl="1"/>
            <a:r>
              <a:rPr lang="en-US" b="1" dirty="0"/>
              <a:t>Poor cache usage </a:t>
            </a:r>
            <a:r>
              <a:rPr lang="en-US" dirty="0"/>
              <a:t>(one tree node per vertex and edge, one cache miss per edge access potentially)</a:t>
            </a:r>
          </a:p>
          <a:p>
            <a:pPr lvl="1"/>
            <a:r>
              <a:rPr lang="en-US" b="1" dirty="0"/>
              <a:t>Space Inefficiency</a:t>
            </a:r>
            <a:r>
              <a:rPr lang="en-US" dirty="0"/>
              <a:t>: (Store Children pointers and metadata on tree nodes, lose ability to perform compression)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A6D01C-34D5-1945-8BAE-D61020DE3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63" y="3769968"/>
            <a:ext cx="5400037" cy="281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85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607C-0D26-1746-A2A3-3A4DEAD78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5345"/>
            <a:ext cx="10515600" cy="523396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solidFill>
                  <a:schemeClr val="accent2"/>
                </a:solidFill>
              </a:rPr>
              <a:t>Space Overhead for Graphs using Trees vs. using Sparse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BFCDB8-C23F-D140-9C14-E7175FC03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21221"/>
            <a:ext cx="9548723" cy="623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496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2E8F4-E429-7548-9780-0B8DE8245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321" y="114959"/>
            <a:ext cx="10515600" cy="67004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C-Tree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3CA4D-A1BA-2F42-960C-68A46F5CB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959" y="845389"/>
            <a:ext cx="10621828" cy="59108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66CE76-8F76-E648-A948-735DAF847251}"/>
              </a:ext>
            </a:extLst>
          </p:cNvPr>
          <p:cNvSpPr txBox="1"/>
          <p:nvPr/>
        </p:nvSpPr>
        <p:spPr>
          <a:xfrm>
            <a:off x="10774392" y="6435306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Julian Shun</a:t>
            </a:r>
          </a:p>
        </p:txBody>
      </p:sp>
    </p:spTree>
    <p:extLst>
      <p:ext uri="{BB962C8B-B14F-4D97-AF65-F5344CB8AC3E}">
        <p14:creationId xmlns:p14="http://schemas.microsoft.com/office/powerpoint/2010/main" val="187693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729CC2-DBB8-D14C-87C4-7A58E6934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Space Efficiency of C-Trees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8D8899-066A-EE48-B220-2F96E748D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553" y="1257300"/>
            <a:ext cx="8674100" cy="5600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D16597-672D-474A-8139-B988EB478DC9}"/>
              </a:ext>
            </a:extLst>
          </p:cNvPr>
          <p:cNvSpPr txBox="1"/>
          <p:nvPr/>
        </p:nvSpPr>
        <p:spPr>
          <a:xfrm>
            <a:off x="10774392" y="6435306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Julian Shun</a:t>
            </a:r>
          </a:p>
        </p:txBody>
      </p:sp>
    </p:spTree>
    <p:extLst>
      <p:ext uri="{BB962C8B-B14F-4D97-AF65-F5344CB8AC3E}">
        <p14:creationId xmlns:p14="http://schemas.microsoft.com/office/powerpoint/2010/main" val="4239339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1310</Words>
  <Application>Microsoft Macintosh PowerPoint</Application>
  <PresentationFormat>Widescreen</PresentationFormat>
  <Paragraphs>165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Simple Dark</vt:lpstr>
      <vt:lpstr>Innovative USG SOW Development</vt:lpstr>
      <vt:lpstr>Challenge Problems</vt:lpstr>
      <vt:lpstr>SOW: Short Term Goals (6 months)</vt:lpstr>
      <vt:lpstr>Longer Term</vt:lpstr>
      <vt:lpstr>Streaming Analytics</vt:lpstr>
      <vt:lpstr>Tree Representations (as opposed to GraphBLAS/SparseMatrix)</vt:lpstr>
      <vt:lpstr>Space Overhead for Graphs using Trees vs. using Sparse Matrix</vt:lpstr>
      <vt:lpstr>C-Tree</vt:lpstr>
      <vt:lpstr>Space Efficiency of C-Trees</vt:lpstr>
      <vt:lpstr>Opportunity for Streaming Graph Analytics</vt:lpstr>
      <vt:lpstr>Errata on MsgQ’s</vt:lpstr>
      <vt:lpstr>UT - Message Queueing</vt:lpstr>
      <vt:lpstr>UT - Message Queueing</vt:lpstr>
      <vt:lpstr>UT - Message Queueing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Shalf</dc:creator>
  <cp:lastModifiedBy>John Shalf</cp:lastModifiedBy>
  <cp:revision>34</cp:revision>
  <dcterms:created xsi:type="dcterms:W3CDTF">2020-06-04T15:50:36Z</dcterms:created>
  <dcterms:modified xsi:type="dcterms:W3CDTF">2020-06-11T16:13:30Z</dcterms:modified>
</cp:coreProperties>
</file>

<file path=docProps/thumbnail.jpeg>
</file>